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80" r:id="rId2"/>
    <p:sldId id="258" r:id="rId3"/>
    <p:sldId id="281" r:id="rId4"/>
    <p:sldId id="257" r:id="rId5"/>
    <p:sldId id="268" r:id="rId6"/>
    <p:sldId id="269" r:id="rId7"/>
    <p:sldId id="270" r:id="rId8"/>
    <p:sldId id="274" r:id="rId9"/>
    <p:sldId id="276" r:id="rId10"/>
    <p:sldId id="277" r:id="rId11"/>
    <p:sldId id="271" r:id="rId12"/>
    <p:sldId id="272" r:id="rId13"/>
    <p:sldId id="278" r:id="rId14"/>
    <p:sldId id="273" r:id="rId15"/>
    <p:sldId id="267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2A3"/>
    <a:srgbClr val="000D42"/>
    <a:srgbClr val="FF0066"/>
    <a:srgbClr val="66CCFF"/>
    <a:srgbClr val="00CCFF"/>
    <a:srgbClr val="0066FF"/>
    <a:srgbClr val="00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1" autoAdjust="0"/>
  </p:normalViewPr>
  <p:slideViewPr>
    <p:cSldViewPr>
      <p:cViewPr>
        <p:scale>
          <a:sx n="59" d="100"/>
          <a:sy n="59" d="100"/>
        </p:scale>
        <p:origin x="-55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ECD7D-CE06-452C-9A42-06957692E9AD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3C4E3-4A7E-4D3B-B420-E4A36B19FC6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28652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可以延伸用在海報和</a:t>
            </a:r>
            <a:r>
              <a:rPr lang="en-US" altLang="zh-TW" dirty="0" smtClean="0"/>
              <a:t>PC</a:t>
            </a:r>
            <a:r>
              <a:rPr lang="zh-TW" altLang="en-US" dirty="0" smtClean="0"/>
              <a:t>網頁中</a:t>
            </a:r>
            <a:endParaRPr lang="en-US" altLang="zh-TW" dirty="0" smtClean="0"/>
          </a:p>
          <a:p>
            <a:r>
              <a:rPr lang="zh-TW" altLang="en-US" dirty="0" smtClean="0"/>
              <a:t>示意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https://projects.invisionapp.com/share/S270LXCXW#/screens/152054474</a:t>
            </a:r>
          </a:p>
          <a:p>
            <a:r>
              <a:rPr lang="zh-TW" altLang="en-US" dirty="0" smtClean="0"/>
              <a:t>去年參考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http://cell.webgene.com.tw/GAP/love/index.html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C17AA-A640-4629-BADA-4121E6F4F87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3C4E3-4A7E-4D3B-B420-E4A36B19FC6F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022CE-6E69-4613-A8F7-545B11235AD6}" type="datetime1">
              <a:rPr lang="en-US" altLang="en-US"/>
              <a:pPr>
                <a:defRPr/>
              </a:pPr>
              <a:t>4/25/2016</a:t>
            </a:fld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7743C-608E-4509-B675-390A158904D9}" type="slidenum">
              <a:rPr lang="en-US" altLang="en-US"/>
              <a:pPr>
                <a:defRPr/>
              </a:pPr>
              <a:t>‹#›</a:t>
            </a:fld>
            <a:endParaRPr lang="en-US" sz="1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2016/4/25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052736" y="-243408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PC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主視覺（暫） 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主副標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+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引言文字</a:t>
            </a:r>
            <a:endParaRPr lang="zh-TW" altLang="en-US" sz="1400" dirty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3492896" y="3933056"/>
            <a:ext cx="1764704" cy="8367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待放正確</a:t>
            </a:r>
            <a:r>
              <a:rPr lang="en-US" altLang="zh-TW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QR</a:t>
            </a:r>
            <a:r>
              <a:rPr lang="zh-TW" altLang="en-US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code</a:t>
            </a:r>
            <a:endParaRPr lang="zh-TW" altLang="en-US" sz="1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 descr="\\Nas-webgene\網路基因\專案組\GAP\0_campaign\2016_Q2_Summer campaign\設計\jpg\we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590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831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 descr="\\Nas-webgene\網路基因\專案組\GAP\0_campaign\2016_Q2_Summer campaign\設計\jpg\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60648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結果分享</a:t>
            </a:r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076056" y="3212976"/>
            <a:ext cx="216024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共</a:t>
            </a:r>
            <a: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種優惠券設計。</a:t>
            </a:r>
            <a: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25</a:t>
            </a:r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50</a:t>
            </a:r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75</a:t>
            </a:r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折價券</a:t>
            </a:r>
            <a:endParaRPr lang="zh-TW" altLang="en-US" sz="1200" dirty="0">
              <a:solidFill>
                <a:srgbClr val="7A929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H="1">
            <a:off x="4788024" y="3460221"/>
            <a:ext cx="4005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\\Nas-webgene\網路基因\專案組\GAP\0_campaign\2016_Q2_Summer campaign\設計\jpg\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07351"/>
            <a:ext cx="3600000" cy="6390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優惠券示意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99992" y="4365104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200" b="1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Verdana" pitchFamily="34" charset="0"/>
              </a:rPr>
              <a:t>優惠券內容 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572001" y="4786119"/>
          <a:ext cx="3600400" cy="1075456"/>
        </p:xfrm>
        <a:graphic>
          <a:graphicData uri="http://schemas.openxmlformats.org/drawingml/2006/table">
            <a:tbl>
              <a:tblPr/>
              <a:tblGrid>
                <a:gridCol w="288300"/>
                <a:gridCol w="863827"/>
                <a:gridCol w="293864"/>
                <a:gridCol w="680466"/>
                <a:gridCol w="1473943"/>
              </a:tblGrid>
              <a:tr h="336585"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zh-TW" sz="900" b="0" kern="100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序號</a:t>
                      </a:r>
                      <a:endParaRPr lang="zh-TW" sz="9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zh-TW" sz="900" b="0" kern="100" dirty="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優惠券折扣</a:t>
                      </a:r>
                      <a:endParaRPr lang="zh-TW" sz="9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zh-TW" sz="1000" b="0" kern="10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官網優惠代碼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zh-TW" sz="1000" b="0" kern="10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優惠有效期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zh-TW" sz="1000" b="0" kern="100">
                          <a:solidFill>
                            <a:srgbClr val="FFFFFF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中獎比例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01497">
                <a:tc>
                  <a:txBody>
                    <a:bodyPr/>
                    <a:lstStyle/>
                    <a:p>
                      <a:pPr algn="ctr" fontAlgn="b">
                        <a:lnSpc>
                          <a:spcPts val="1655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1</a:t>
                      </a:r>
                      <a:endParaRPr lang="zh-TW" sz="9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655"/>
                        </a:lnSpc>
                        <a:spcAft>
                          <a:spcPts val="0"/>
                        </a:spcAft>
                      </a:pP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整單</a:t>
                      </a:r>
                      <a:r>
                        <a:rPr 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25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元</a:t>
                      </a: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折價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券</a:t>
                      </a:r>
                      <a:endParaRPr lang="zh-TW" sz="9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655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TBC</a:t>
                      </a:r>
                      <a:endParaRPr lang="zh-TW" sz="10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655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5/13-6/1</a:t>
                      </a:r>
                      <a:endParaRPr lang="zh-TW" sz="10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655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50</a:t>
                      </a:r>
                      <a:r>
                        <a:rPr lang="en-US" sz="10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%</a:t>
                      </a:r>
                      <a:endParaRPr lang="zh-TW" sz="1000" b="1" kern="100" dirty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167441">
                <a:tc>
                  <a:txBody>
                    <a:bodyPr/>
                    <a:lstStyle/>
                    <a:p>
                      <a:pPr algn="ctr" fontAlgn="b">
                        <a:lnSpc>
                          <a:spcPts val="1445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2</a:t>
                      </a:r>
                      <a:endParaRPr lang="zh-TW" sz="9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445"/>
                        </a:lnSpc>
                        <a:spcAft>
                          <a:spcPts val="0"/>
                        </a:spcAft>
                      </a:pP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整單</a:t>
                      </a:r>
                      <a:r>
                        <a:rPr 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50</a:t>
                      </a:r>
                      <a:r>
                        <a:rPr lang="zh-TW" sz="900" b="0" kern="100" dirty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元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折</a:t>
                      </a: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價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券</a:t>
                      </a:r>
                      <a:endParaRPr lang="zh-TW" sz="9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445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TBC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445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5/13-6/1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445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30%</a:t>
                      </a:r>
                      <a:endParaRPr lang="zh-TW" sz="1000" b="1" kern="100" dirty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178793">
                <a:tc>
                  <a:txBody>
                    <a:bodyPr/>
                    <a:lstStyle/>
                    <a:p>
                      <a:pPr algn="ctr" fontAlgn="b">
                        <a:lnSpc>
                          <a:spcPts val="151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3</a:t>
                      </a:r>
                      <a:endParaRPr lang="zh-TW" sz="9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51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整單</a:t>
                      </a:r>
                      <a:r>
                        <a:rPr 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75</a:t>
                      </a:r>
                      <a:r>
                        <a:rPr lang="zh-TW" sz="900" b="0" kern="100" dirty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元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折</a:t>
                      </a:r>
                      <a:r>
                        <a:rPr lang="zh-TW" altLang="en-US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價</a:t>
                      </a:r>
                      <a:r>
                        <a:rPr lang="zh-TW" sz="900" b="0" kern="100" dirty="0" smtClean="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券</a:t>
                      </a:r>
                      <a:endParaRPr lang="zh-TW" sz="900" b="0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">
                        <a:lnSpc>
                          <a:spcPts val="151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TBC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51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5/13-6/1</a:t>
                      </a:r>
                      <a:endParaRPr lang="zh-TW" sz="1000" b="0" kern="10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2</a:t>
                      </a:r>
                      <a:r>
                        <a:rPr lang="en-US" sz="1000" b="1" kern="100" dirty="0" smtClean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0</a:t>
                      </a:r>
                      <a:r>
                        <a:rPr lang="en-US" sz="10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Arial"/>
                        </a:rPr>
                        <a:t>%</a:t>
                      </a:r>
                      <a:endParaRPr lang="zh-TW" sz="1000" b="1" kern="100" dirty="0">
                        <a:solidFill>
                          <a:srgbClr val="FF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8514" marR="8514" marT="851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cxnSp>
        <p:nvCxnSpPr>
          <p:cNvPr id="8" name="直線接點 7"/>
          <p:cNvCxnSpPr/>
          <p:nvPr/>
        </p:nvCxnSpPr>
        <p:spPr>
          <a:xfrm flipH="1">
            <a:off x="4499993" y="3129935"/>
            <a:ext cx="17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572000" y="292494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一進頁面跳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alert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372200" y="2780928"/>
            <a:ext cx="25202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憑此畫面截圖，即可享門市優惠！</a:t>
            </a:r>
          </a:p>
        </p:txBody>
      </p:sp>
      <p:pic>
        <p:nvPicPr>
          <p:cNvPr id="10242" name="Picture 2" descr="\\Nas-webgene\網路基因\專案組\GAP\0_campaign\2016_Q2_Summer campaign\設計\jpg\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60648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Pop-up:</a:t>
            </a:r>
            <a:b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抽獎頁面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284984"/>
            <a:ext cx="20574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直線接點 4"/>
          <p:cNvCxnSpPr/>
          <p:nvPr/>
        </p:nvCxnSpPr>
        <p:spPr>
          <a:xfrm flipH="1">
            <a:off x="4644009" y="4437112"/>
            <a:ext cx="17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716016" y="423212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按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完成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跳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alert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4248" y="4221088"/>
            <a:ext cx="1296144" cy="288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確定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7524328" y="4725144"/>
            <a:ext cx="1" cy="12131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516216" y="6021288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按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確定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回優惠券示意頁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72000" y="332656"/>
            <a:ext cx="316835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後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台設定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抽獎時，過濾手機號碼與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email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重複的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user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Picture 2" descr="\\Nas-webgene\網路基因\專案組\GAP\0_campaign\2016_Q2_Summer campaign\設計\jpg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88640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Facebook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分享示意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076056" y="2708920"/>
            <a:ext cx="142240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不同折扣優惠卡，</a:t>
            </a:r>
            <a:endParaRPr lang="en-US" altLang="zh-TW" sz="1200" dirty="0" smtClean="0">
              <a:solidFill>
                <a:srgbClr val="7A929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srgbClr val="7A9291"/>
                </a:solidFill>
                <a:latin typeface="微軟正黑體" pitchFamily="34" charset="-120"/>
                <a:ea typeface="微軟正黑體" pitchFamily="34" charset="-120"/>
              </a:rPr>
              <a:t>會有不同分享結果。</a:t>
            </a:r>
            <a:endParaRPr lang="zh-TW" altLang="en-US" sz="1200" dirty="0">
              <a:solidFill>
                <a:srgbClr val="7A929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4788024" y="2956165"/>
            <a:ext cx="4005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\\Nas-webgene\網路基因\專案組\GAP\0_campaign\2016_Q2_Summer campaign\設計\jpg\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76" y="260648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Arrow Connector 236"/>
          <p:cNvCxnSpPr>
            <a:stCxn id="54" idx="0"/>
          </p:cNvCxnSpPr>
          <p:nvPr/>
        </p:nvCxnSpPr>
        <p:spPr>
          <a:xfrm flipH="1" flipV="1">
            <a:off x="4644008" y="4293096"/>
            <a:ext cx="864096" cy="720080"/>
          </a:xfrm>
          <a:prstGeom prst="straightConnector1">
            <a:avLst/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36"/>
          <p:cNvCxnSpPr/>
          <p:nvPr/>
        </p:nvCxnSpPr>
        <p:spPr>
          <a:xfrm flipV="1">
            <a:off x="3275856" y="4365104"/>
            <a:ext cx="504056" cy="648072"/>
          </a:xfrm>
          <a:prstGeom prst="straightConnector1">
            <a:avLst/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232"/>
          <p:cNvSpPr/>
          <p:nvPr/>
        </p:nvSpPr>
        <p:spPr>
          <a:xfrm>
            <a:off x="2699792" y="5013176"/>
            <a:ext cx="1152128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Lucky Draw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cxnSp>
        <p:nvCxnSpPr>
          <p:cNvPr id="55" name="Elbow Connector 317"/>
          <p:cNvCxnSpPr>
            <a:endCxn id="53" idx="3"/>
          </p:cNvCxnSpPr>
          <p:nvPr/>
        </p:nvCxnSpPr>
        <p:spPr>
          <a:xfrm rot="10800000" flipV="1">
            <a:off x="3851920" y="5445224"/>
            <a:ext cx="3168352" cy="36004"/>
          </a:xfrm>
          <a:prstGeom prst="bentConnector3">
            <a:avLst>
              <a:gd name="adj1" fmla="val 50000"/>
            </a:avLst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5536" y="1412776"/>
            <a:ext cx="1368152" cy="1512168"/>
          </a:xfrm>
          <a:prstGeom prst="rect">
            <a:avLst/>
          </a:prstGeom>
          <a:solidFill>
            <a:srgbClr val="0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bg1"/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Internet:</a:t>
            </a:r>
          </a:p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bg1"/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Attracted by GAP’s Poster</a:t>
            </a:r>
            <a:r>
              <a:rPr lang="en-US" altLang="zh-TW" sz="1600" dirty="0" smtClean="0">
                <a:solidFill>
                  <a:schemeClr val="bg1"/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(or EDM/FB Post)</a:t>
            </a:r>
            <a:endParaRPr lang="zh-TW" altLang="en-US" sz="1600" dirty="0">
              <a:solidFill>
                <a:schemeClr val="bg1"/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63688" y="2131268"/>
            <a:ext cx="360040" cy="1588"/>
          </a:xfrm>
          <a:prstGeom prst="straightConnector1">
            <a:avLst/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206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48" name="Rectangle 2"/>
          <p:cNvSpPr>
            <a:spLocks noChangeArrowheads="1"/>
          </p:cNvSpPr>
          <p:nvPr/>
        </p:nvSpPr>
        <p:spPr bwMode="auto">
          <a:xfrm>
            <a:off x="303344" y="196793"/>
            <a:ext cx="8589136" cy="63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8100" tIns="38100" rIns="38100" bIns="3810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rial Narrow" pitchFamily="34" charset="0"/>
                <a:ea typeface="Arial Unicode MS" pitchFamily="34" charset="-122"/>
                <a:cs typeface="Arial Unicode MS" pitchFamily="34" charset="-122"/>
                <a:sym typeface="Futura Std Condensed ExtBd" pitchFamily="34" charset="0"/>
              </a:rPr>
              <a:t>USER JOURNEY</a:t>
            </a:r>
          </a:p>
          <a:p>
            <a:pPr algn="r">
              <a:lnSpc>
                <a:spcPct val="70000"/>
              </a:lnSpc>
            </a:pPr>
            <a:r>
              <a:rPr lang="en-US" b="1" dirty="0" smtClean="0">
                <a:solidFill>
                  <a:schemeClr val="bg1"/>
                </a:solidFill>
                <a:latin typeface="Arial Narrow" pitchFamily="34" charset="0"/>
                <a:ea typeface="Arial Unicode MS" pitchFamily="34" charset="-122"/>
                <a:cs typeface="Arial Unicode MS" pitchFamily="34" charset="-122"/>
                <a:sym typeface="Futura Std Condensed ExtBd" pitchFamily="34" charset="0"/>
              </a:rPr>
              <a:t>Start from GAP Poster (Or EDM / FB News Feed)</a:t>
            </a:r>
          </a:p>
        </p:txBody>
      </p:sp>
      <p:cxnSp>
        <p:nvCxnSpPr>
          <p:cNvPr id="21" name="Straight Arrow Connector 30"/>
          <p:cNvCxnSpPr>
            <a:endCxn id="37" idx="1"/>
          </p:cNvCxnSpPr>
          <p:nvPr/>
        </p:nvCxnSpPr>
        <p:spPr>
          <a:xfrm>
            <a:off x="3059832" y="2096852"/>
            <a:ext cx="864096" cy="0"/>
          </a:xfrm>
          <a:prstGeom prst="straightConnector1">
            <a:avLst/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32"/>
          <p:cNvSpPr/>
          <p:nvPr/>
        </p:nvSpPr>
        <p:spPr>
          <a:xfrm>
            <a:off x="3347864" y="3429000"/>
            <a:ext cx="1152128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Use coupon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sp>
        <p:nvSpPr>
          <p:cNvPr id="37" name="Flowchart: Decision 419"/>
          <p:cNvSpPr/>
          <p:nvPr/>
        </p:nvSpPr>
        <p:spPr>
          <a:xfrm>
            <a:off x="3923928" y="1412776"/>
            <a:ext cx="1512168" cy="1368152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Choose the spirit</a:t>
            </a:r>
            <a:endParaRPr lang="zh-TW" altLang="en-US" sz="1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sp>
        <p:nvSpPr>
          <p:cNvPr id="38" name="Rectangle 425"/>
          <p:cNvSpPr/>
          <p:nvPr/>
        </p:nvSpPr>
        <p:spPr>
          <a:xfrm>
            <a:off x="7020272" y="1625496"/>
            <a:ext cx="936104" cy="9394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Finish</a:t>
            </a:r>
          </a:p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Game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sp>
        <p:nvSpPr>
          <p:cNvPr id="39" name="Rectangle 427"/>
          <p:cNvSpPr/>
          <p:nvPr/>
        </p:nvSpPr>
        <p:spPr>
          <a:xfrm>
            <a:off x="7164288" y="5013176"/>
            <a:ext cx="1245796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Get a coupon</a:t>
            </a:r>
          </a:p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(jpeg file)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cxnSp>
        <p:nvCxnSpPr>
          <p:cNvPr id="40" name="Straight Arrow Connector 433"/>
          <p:cNvCxnSpPr>
            <a:stCxn id="37" idx="3"/>
            <a:endCxn id="38" idx="1"/>
          </p:cNvCxnSpPr>
          <p:nvPr/>
        </p:nvCxnSpPr>
        <p:spPr>
          <a:xfrm flipV="1">
            <a:off x="5436096" y="2095200"/>
            <a:ext cx="1584176" cy="1652"/>
          </a:xfrm>
          <a:prstGeom prst="straightConnector1">
            <a:avLst/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62"/>
          <p:cNvCxnSpPr>
            <a:stCxn id="39" idx="3"/>
            <a:endCxn id="38" idx="3"/>
          </p:cNvCxnSpPr>
          <p:nvPr/>
        </p:nvCxnSpPr>
        <p:spPr>
          <a:xfrm flipH="1" flipV="1">
            <a:off x="7956376" y="2095200"/>
            <a:ext cx="453708" cy="3386028"/>
          </a:xfrm>
          <a:prstGeom prst="bentConnector3">
            <a:avLst>
              <a:gd name="adj1" fmla="val -50385"/>
            </a:avLst>
          </a:prstGeom>
          <a:ln w="28575">
            <a:solidFill>
              <a:srgbClr val="003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23728" y="1412776"/>
            <a:ext cx="1519578" cy="15121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Scan the QR Code into mobile pages.</a:t>
            </a:r>
          </a:p>
          <a:p>
            <a:pPr>
              <a:lnSpc>
                <a:spcPct val="70000"/>
              </a:lnSpc>
            </a:pPr>
            <a:endParaRPr lang="en-US" altLang="zh-TW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(mobile device)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sp>
        <p:nvSpPr>
          <p:cNvPr id="54" name="Rectangle 316"/>
          <p:cNvSpPr/>
          <p:nvPr/>
        </p:nvSpPr>
        <p:spPr>
          <a:xfrm>
            <a:off x="4932040" y="5013176"/>
            <a:ext cx="1152128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altLang="zh-TW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MS PGothic" pitchFamily="34" charset="-128"/>
                <a:cs typeface="Arial" pitchFamily="34" charset="0"/>
                <a:sym typeface="Futura Std Condensed ExtBd" pitchFamily="34" charset="0"/>
              </a:rPr>
              <a:t>Save coupon to mobile</a:t>
            </a:r>
            <a:endParaRPr lang="zh-TW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MS PGothic" pitchFamily="34" charset="-128"/>
              <a:cs typeface="Arial" pitchFamily="34" charset="0"/>
              <a:sym typeface="Futura Std Condensed ExtBd" pitchFamily="34" charset="0"/>
            </a:endParaRPr>
          </a:p>
        </p:txBody>
      </p:sp>
      <p:cxnSp>
        <p:nvCxnSpPr>
          <p:cNvPr id="56" name="Elbow Connector 322"/>
          <p:cNvCxnSpPr/>
          <p:nvPr/>
        </p:nvCxnSpPr>
        <p:spPr>
          <a:xfrm rot="10800000" flipV="1">
            <a:off x="6012162" y="5445223"/>
            <a:ext cx="1152127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03D8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2814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/>
          <p:cNvGrpSpPr/>
          <p:nvPr/>
        </p:nvGrpSpPr>
        <p:grpSpPr>
          <a:xfrm>
            <a:off x="539552" y="1268760"/>
            <a:ext cx="7992888" cy="923330"/>
            <a:chOff x="48505" y="131147"/>
            <a:chExt cx="7992888" cy="923330"/>
          </a:xfrm>
        </p:grpSpPr>
        <p:sp>
          <p:nvSpPr>
            <p:cNvPr id="112" name="Rectangle 17"/>
            <p:cNvSpPr/>
            <p:nvPr/>
          </p:nvSpPr>
          <p:spPr>
            <a:xfrm>
              <a:off x="656801" y="307354"/>
              <a:ext cx="7384592" cy="687889"/>
            </a:xfrm>
            <a:prstGeom prst="rect">
              <a:avLst/>
            </a:prstGeom>
            <a:noFill/>
            <a:ln w="3175">
              <a:solidFill>
                <a:srgbClr val="000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>
                <a:defRPr/>
              </a:pPr>
              <a:r>
                <a:rPr lang="zh-TW" altLang="en-US" dirty="0" smtClean="0">
                  <a:solidFill>
                    <a:sysClr val="windowText" lastClr="000000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活動期間使用者在門市海報、宣傳卡或電腦網頁上找到活動的</a:t>
              </a:r>
              <a:r>
                <a:rPr lang="en-US" altLang="zh-TW" dirty="0" smtClean="0">
                  <a:solidFill>
                    <a:sysClr val="windowText" lastClr="000000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QR Code</a:t>
              </a:r>
              <a:endParaRPr lang="en-GB" dirty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  <a:cs typeface="Verdana" pitchFamily="34" charset="0"/>
              </a:endParaRPr>
            </a:p>
          </p:txBody>
        </p:sp>
        <p:sp>
          <p:nvSpPr>
            <p:cNvPr id="19" name="TextBox 61"/>
            <p:cNvSpPr txBox="1">
              <a:spLocks noChangeArrowheads="1"/>
            </p:cNvSpPr>
            <p:nvPr/>
          </p:nvSpPr>
          <p:spPr bwMode="auto">
            <a:xfrm>
              <a:off x="798568" y="172720"/>
              <a:ext cx="1534577" cy="338554"/>
            </a:xfrm>
            <a:prstGeom prst="rect">
              <a:avLst/>
            </a:prstGeom>
            <a:solidFill>
              <a:srgbClr val="000D4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FIND</a:t>
              </a:r>
              <a:r>
                <a:rPr 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 the codes</a:t>
              </a:r>
              <a:endParaRPr lang="en-US" sz="1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Helvetic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505" y="131147"/>
              <a:ext cx="5966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5400" b="1" dirty="0" smtClean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1</a:t>
              </a:r>
              <a:endParaRPr lang="zh-CN" altLang="en-US" sz="54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Helvetica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優惠流程</a:t>
            </a:r>
            <a:endParaRPr lang="zh-TW" altLang="en-US" sz="1400" dirty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77" name="群組 76"/>
          <p:cNvGrpSpPr/>
          <p:nvPr/>
        </p:nvGrpSpPr>
        <p:grpSpPr>
          <a:xfrm>
            <a:off x="540929" y="2662785"/>
            <a:ext cx="7990135" cy="1087608"/>
            <a:chOff x="54115" y="1489268"/>
            <a:chExt cx="7990135" cy="1087608"/>
          </a:xfrm>
        </p:grpSpPr>
        <p:sp>
          <p:nvSpPr>
            <p:cNvPr id="50" name="TextBox 49"/>
            <p:cNvSpPr txBox="1"/>
            <p:nvPr/>
          </p:nvSpPr>
          <p:spPr>
            <a:xfrm>
              <a:off x="54115" y="1489268"/>
              <a:ext cx="5966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5400" b="1" dirty="0" smtClean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Gisha" pitchFamily="34" charset="-79"/>
                </a:rPr>
                <a:t>2</a:t>
              </a:r>
              <a:endParaRPr lang="zh-CN" altLang="en-US" sz="54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Gisha" pitchFamily="34" charset="-79"/>
              </a:endParaRPr>
            </a:p>
          </p:txBody>
        </p:sp>
        <p:sp>
          <p:nvSpPr>
            <p:cNvPr id="63" name="Rectangle 17"/>
            <p:cNvSpPr/>
            <p:nvPr/>
          </p:nvSpPr>
          <p:spPr>
            <a:xfrm>
              <a:off x="656801" y="1700808"/>
              <a:ext cx="7387449" cy="876068"/>
            </a:xfrm>
            <a:prstGeom prst="rect">
              <a:avLst/>
            </a:prstGeom>
            <a:noFill/>
            <a:ln w="3175">
              <a:solidFill>
                <a:srgbClr val="000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>
                <a:defRPr/>
              </a:pPr>
              <a:r>
                <a:rPr lang="zh-TW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使用者手機掃描 </a:t>
              </a:r>
              <a:r>
                <a:rPr lang="en-US" altLang="zh-TW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QR Code,</a:t>
              </a:r>
              <a:r>
                <a:rPr lang="zh-TW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進活動頁操作完成，取得隨機優惠</a:t>
              </a:r>
              <a:endParaRPr lang="en-GB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Verdana" pitchFamily="34" charset="0"/>
              </a:endParaRPr>
            </a:p>
          </p:txBody>
        </p:sp>
        <p:sp>
          <p:nvSpPr>
            <p:cNvPr id="68" name="TextBox 61"/>
            <p:cNvSpPr txBox="1">
              <a:spLocks noChangeArrowheads="1"/>
            </p:cNvSpPr>
            <p:nvPr/>
          </p:nvSpPr>
          <p:spPr bwMode="auto">
            <a:xfrm>
              <a:off x="798568" y="1566174"/>
              <a:ext cx="3341384" cy="523220"/>
            </a:xfrm>
            <a:prstGeom prst="rect">
              <a:avLst/>
            </a:prstGeom>
            <a:solidFill>
              <a:srgbClr val="000D4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SCAN </a:t>
              </a:r>
              <a:r>
                <a:rPr 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the code and get a random Coupon </a:t>
              </a:r>
              <a:endParaRPr lang="en-US" sz="12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Helvetica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547665" y="4221088"/>
            <a:ext cx="7976663" cy="1080120"/>
            <a:chOff x="54115" y="3073444"/>
            <a:chExt cx="7976663" cy="1080120"/>
          </a:xfrm>
        </p:grpSpPr>
        <p:sp>
          <p:nvSpPr>
            <p:cNvPr id="70" name="TextBox 49"/>
            <p:cNvSpPr txBox="1"/>
            <p:nvPr/>
          </p:nvSpPr>
          <p:spPr>
            <a:xfrm>
              <a:off x="54115" y="3073444"/>
              <a:ext cx="5966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5400" b="1" dirty="0" smtClean="0">
                  <a:ln w="18415" cmpd="sng">
                    <a:noFill/>
                    <a:prstDash val="solid"/>
                  </a:ln>
                  <a:solidFill>
                    <a:srgbClr val="FF0000"/>
                  </a:solidFill>
                  <a:latin typeface="微軟正黑體" pitchFamily="34" charset="-120"/>
                  <a:ea typeface="微軟正黑體" pitchFamily="34" charset="-120"/>
                  <a:cs typeface="Gisha" pitchFamily="34" charset="-79"/>
                </a:rPr>
                <a:t>3</a:t>
              </a:r>
              <a:endParaRPr lang="zh-CN" altLang="en-US" sz="5400" b="1" dirty="0">
                <a:ln w="18415" cmpd="sng">
                  <a:noFill/>
                  <a:prstDash val="solid"/>
                </a:ln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Gisha" pitchFamily="34" charset="-79"/>
              </a:endParaRPr>
            </a:p>
          </p:txBody>
        </p:sp>
        <p:sp>
          <p:nvSpPr>
            <p:cNvPr id="72" name="Rectangle 17"/>
            <p:cNvSpPr/>
            <p:nvPr/>
          </p:nvSpPr>
          <p:spPr>
            <a:xfrm>
              <a:off x="656801" y="3284984"/>
              <a:ext cx="7373977" cy="868580"/>
            </a:xfrm>
            <a:prstGeom prst="rect">
              <a:avLst/>
            </a:prstGeom>
            <a:noFill/>
            <a:ln w="3175">
              <a:solidFill>
                <a:srgbClr val="000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>
                <a:defRPr/>
              </a:pPr>
              <a:r>
                <a:rPr lang="zh-TW" altLang="en-US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cs typeface="Verdana" pitchFamily="34" charset="0"/>
                </a:rPr>
                <a:t>門市結帳時，秀出手機儲存或列印的優惠券，就能享有指定折扣。</a:t>
              </a:r>
              <a:endParaRPr lang="en-US" altLang="zh-TW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Verdana" pitchFamily="34" charset="0"/>
              </a:endParaRPr>
            </a:p>
          </p:txBody>
        </p:sp>
        <p:sp>
          <p:nvSpPr>
            <p:cNvPr id="74" name="TextBox 61"/>
            <p:cNvSpPr txBox="1">
              <a:spLocks noChangeArrowheads="1"/>
            </p:cNvSpPr>
            <p:nvPr/>
          </p:nvSpPr>
          <p:spPr bwMode="auto">
            <a:xfrm>
              <a:off x="798568" y="3150350"/>
              <a:ext cx="3341384" cy="553998"/>
            </a:xfrm>
            <a:prstGeom prst="rect">
              <a:avLst/>
            </a:prstGeom>
            <a:solidFill>
              <a:srgbClr val="000D42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b="1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Show </a:t>
              </a:r>
              <a:r>
                <a:rPr lang="en-US" sz="1200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  <a:cs typeface="Helvetica"/>
                </a:rPr>
                <a:t>coupon on mobile phone or print out copy to cashier for redemption. </a:t>
              </a:r>
              <a:endParaRPr lang="en-US" sz="1400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635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55848" y="3212976"/>
            <a:ext cx="583265" cy="38882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首頁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75856" y="2276872"/>
            <a:ext cx="826290" cy="29163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自在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5856" y="2683271"/>
            <a:ext cx="826290" cy="29163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奔放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75856" y="3659674"/>
            <a:ext cx="826290" cy="29163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沁涼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75856" y="4066072"/>
            <a:ext cx="826290" cy="29163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閃耀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82888" y="3159998"/>
            <a:ext cx="826290" cy="3888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18200" y="3239199"/>
            <a:ext cx="826291" cy="38883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68029" y="3163588"/>
            <a:ext cx="826291" cy="52250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填抽獎資料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4262826" y="3395793"/>
            <a:ext cx="685323" cy="15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6063717" y="3454423"/>
            <a:ext cx="257727" cy="0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405171" y="3388467"/>
            <a:ext cx="303790" cy="18228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411760" y="3212976"/>
            <a:ext cx="583265" cy="38882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開始</a:t>
            </a:r>
            <a:endParaRPr lang="zh-TW" altLang="en-US" sz="1400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2052535" y="3369584"/>
            <a:ext cx="257727" cy="1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5004048" y="3645024"/>
            <a:ext cx="18002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en-US" altLang="zh-TW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種，隨機</a:t>
            </a:r>
            <a:endParaRPr lang="en-US" altLang="zh-TW" sz="1100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zh-TW" altLang="en-US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提供</a:t>
            </a:r>
            <a:r>
              <a:rPr lang="en-US" altLang="zh-TW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種</a:t>
            </a:r>
            <a:r>
              <a:rPr lang="en-US" altLang="zh-TW" sz="1100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lay-out</a:t>
            </a:r>
            <a:endParaRPr lang="zh-TW" altLang="en-US" sz="1100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活動流程</a:t>
            </a:r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手機</a:t>
            </a:r>
            <a:r>
              <a:rPr lang="en-US" altLang="zh-TW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活動首頁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 flipH="1">
            <a:off x="2484168" y="1628800"/>
            <a:ext cx="648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>
            <a:off x="2484168" y="1268760"/>
            <a:ext cx="648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547664" y="1124744"/>
            <a:ext cx="899592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活動辦法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47664" y="1484784"/>
            <a:ext cx="899592" cy="288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門市資訊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 descr="\\Nas-webgene\網路基因\專案組\GAP\0_campaign\2016_Q2_Summer campaign\設計\jpg\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79359"/>
            <a:ext cx="3600000" cy="6390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  <a:latin typeface="微軟正黑體" pitchFamily="34" charset="-120"/>
                <a:ea typeface="微軟正黑體" pitchFamily="34" charset="-120"/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4" name="Picture 2" descr="\\Nas-webgene\網路基因\專案組\GAP\0_campaign\2016_Q2_Summer campaign\設計\jpg\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88640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</a:rPr>
              <a:t>活動內頁</a:t>
            </a:r>
            <a:r>
              <a:rPr lang="en-US" altLang="zh-TW" sz="1400" dirty="0" smtClean="0">
                <a:solidFill>
                  <a:sysClr val="windowText" lastClr="000000"/>
                </a:solidFill>
              </a:rPr>
              <a:t/>
            </a:r>
            <a:br>
              <a:rPr lang="en-US" altLang="zh-TW" sz="1400" dirty="0" smtClean="0">
                <a:solidFill>
                  <a:sysClr val="windowText" lastClr="000000"/>
                </a:solidFill>
              </a:rPr>
            </a:br>
            <a:r>
              <a:rPr lang="en-US" altLang="zh-TW" sz="1400" dirty="0" smtClean="0">
                <a:solidFill>
                  <a:sysClr val="windowText" lastClr="000000"/>
                </a:solidFill>
              </a:rPr>
              <a:t>(if</a:t>
            </a:r>
            <a:r>
              <a:rPr lang="zh-TW" altLang="en-US" sz="1400" dirty="0" smtClean="0">
                <a:solidFill>
                  <a:sysClr val="windowText" lastClr="000000"/>
                </a:solidFill>
              </a:rPr>
              <a:t>選擇沁涼</a:t>
            </a:r>
            <a:r>
              <a:rPr lang="en-US" altLang="zh-TW" sz="1400" dirty="0" smtClea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4716016" y="4149080"/>
            <a:ext cx="37079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人物先出現，字再慢慢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slide in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4139952" y="4394721"/>
            <a:ext cx="648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\\Nas-webgene\網路基因\專案組\GAP\0_campaign\2016_Q2_Summer campaign\設計\jpg\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2656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5122" name="Picture 2" descr="\\Nas-webgene\網路基因\專案組\GAP\0_campaign\2016_Q2_Summer campaign\設計\jpg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07352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6146" name="Picture 2" descr="\\Nas-webgene\網路基因\專案組\GAP\0_campaign\2016_Q2_Summer campaign\設計\jpg\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60648"/>
            <a:ext cx="3600000" cy="6390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764704" y="0"/>
            <a:ext cx="1764704" cy="83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ysClr val="windowText" lastClr="000000"/>
                </a:solidFill>
              </a:rPr>
              <a:t>活動內頁</a:t>
            </a:r>
            <a:endParaRPr lang="en-US" altLang="zh-TW" sz="1400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7170" name="Picture 2" descr="\\Nas-webgene\網路基因\專案組\GAP\0_campaign\2016_Q2_Summer campaign\設計\jpg\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60648"/>
            <a:ext cx="3600000" cy="639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380</Words>
  <Application>Microsoft Office PowerPoint</Application>
  <PresentationFormat>如螢幕大小 (4:3)</PresentationFormat>
  <Paragraphs>102</Paragraphs>
  <Slides>15</Slides>
  <Notes>13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Webgene董子國</dc:creator>
  <cp:lastModifiedBy>elsie_hou</cp:lastModifiedBy>
  <cp:revision>193</cp:revision>
  <dcterms:created xsi:type="dcterms:W3CDTF">2014-10-27T11:17:28Z</dcterms:created>
  <dcterms:modified xsi:type="dcterms:W3CDTF">2016-04-25T08:33:25Z</dcterms:modified>
</cp:coreProperties>
</file>